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CR2" ContentType="image/p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68" r:id="rId4"/>
    <p:sldId id="258" r:id="rId5"/>
    <p:sldId id="267" r:id="rId6"/>
    <p:sldId id="259" r:id="rId7"/>
    <p:sldId id="260" r:id="rId8"/>
    <p:sldId id="262" r:id="rId9"/>
    <p:sldId id="263" r:id="rId10"/>
    <p:sldId id="264" r:id="rId11"/>
    <p:sldId id="265" r:id="rId12"/>
    <p:sldId id="261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 Steelman" initials="SS" lastIdx="3" clrIdx="0">
    <p:extLst>
      <p:ext uri="{19B8F6BF-5375-455C-9EA6-DF929625EA0E}">
        <p15:presenceInfo xmlns:p15="http://schemas.microsoft.com/office/powerpoint/2012/main" userId="febf884d709c37a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2031B-852C-46E9-A0BC-3807D3D9E4AC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A01291-068B-4276-AEAD-5EE0DF30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76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1291-068B-4276-AEAD-5EE0DF30CE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03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77699C1-7C71-4494-A2ED-8D4AFD2BB1D9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78FE4E4-A318-4A73-A9F4-6AD32E3E283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411842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99C1-7C71-4494-A2ED-8D4AFD2BB1D9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E4E4-A318-4A73-A9F4-6AD32E3E2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07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99C1-7C71-4494-A2ED-8D4AFD2BB1D9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E4E4-A318-4A73-A9F4-6AD32E3E2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17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99C1-7C71-4494-A2ED-8D4AFD2BB1D9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E4E4-A318-4A73-A9F4-6AD32E3E2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64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7699C1-7C71-4494-A2ED-8D4AFD2BB1D9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78FE4E4-A318-4A73-A9F4-6AD32E3E283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55491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99C1-7C71-4494-A2ED-8D4AFD2BB1D9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E4E4-A318-4A73-A9F4-6AD32E3E2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41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99C1-7C71-4494-A2ED-8D4AFD2BB1D9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E4E4-A318-4A73-A9F4-6AD32E3E2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4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99C1-7C71-4494-A2ED-8D4AFD2BB1D9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E4E4-A318-4A73-A9F4-6AD32E3E2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40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99C1-7C71-4494-A2ED-8D4AFD2BB1D9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E4E4-A318-4A73-A9F4-6AD32E3E2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10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7699C1-7C71-4494-A2ED-8D4AFD2BB1D9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78FE4E4-A318-4A73-A9F4-6AD32E3E283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18933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7699C1-7C71-4494-A2ED-8D4AFD2BB1D9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78FE4E4-A318-4A73-A9F4-6AD32E3E283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68182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E77699C1-7C71-4494-A2ED-8D4AFD2BB1D9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78FE4E4-A318-4A73-A9F4-6AD32E3E283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97882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CR2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CR2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CR2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5568" y="1141932"/>
            <a:ext cx="9740347" cy="1573133"/>
          </a:xfrm>
        </p:spPr>
        <p:txBody>
          <a:bodyPr anchor="ctr"/>
          <a:lstStyle/>
          <a:p>
            <a:pPr algn="l"/>
            <a:r>
              <a:rPr lang="en-US" sz="2800" dirty="0">
                <a:latin typeface="+mn-lt"/>
              </a:rPr>
              <a:t>An argument for the Use of digital </a:t>
            </a:r>
            <a:r>
              <a:rPr lang="en-US" sz="2800" dirty="0" err="1">
                <a:latin typeface="+mn-lt"/>
              </a:rPr>
              <a:t>slr</a:t>
            </a:r>
            <a:r>
              <a:rPr lang="en-US" sz="2800" dirty="0">
                <a:latin typeface="+mn-lt"/>
              </a:rPr>
              <a:t> cameras</a:t>
            </a:r>
            <a:r>
              <a:rPr lang="en-US" sz="2800" dirty="0"/>
              <a:t> for amateur </a:t>
            </a:r>
            <a:r>
              <a:rPr lang="en-US" sz="2800" dirty="0" err="1"/>
              <a:t>astro</a:t>
            </a:r>
            <a:r>
              <a:rPr lang="en-US" sz="2800" dirty="0"/>
              <a:t>-photographers, with a collection of images</a:t>
            </a:r>
            <a:endParaRPr lang="en-US" sz="28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5568" y="3468299"/>
            <a:ext cx="4649361" cy="975960"/>
          </a:xfrm>
        </p:spPr>
        <p:txBody>
          <a:bodyPr anchor="ctr"/>
          <a:lstStyle/>
          <a:p>
            <a:r>
              <a:rPr lang="en-US" dirty="0"/>
              <a:t>Samantha Steelman</a:t>
            </a:r>
          </a:p>
          <a:p>
            <a:r>
              <a:rPr lang="en-US" dirty="0"/>
              <a:t>Dec 1, 2016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200" t="23796" r="23886" b="27179"/>
          <a:stretch/>
        </p:blipFill>
        <p:spPr>
          <a:xfrm>
            <a:off x="6239170" y="2275190"/>
            <a:ext cx="4726745" cy="33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79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891" y="107461"/>
            <a:ext cx="9640472" cy="64269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84738" y="6534442"/>
            <a:ext cx="8975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Big Dipper Over Farm House 11.21.16, Canon 18-55mm lens, 800iso, 15s. Tulia, </a:t>
            </a:r>
            <a:r>
              <a:rPr lang="en-US" dirty="0" err="1"/>
              <a:t>Tx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88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91440"/>
            <a:ext cx="9598270" cy="63988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4739" y="6428936"/>
            <a:ext cx="8975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Northern Sky 11.21.2016, Canon 18-55mm lens, 1600iso, 30s. Tulia, </a:t>
            </a:r>
            <a:r>
              <a:rPr lang="en-US" dirty="0" err="1"/>
              <a:t>Tx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585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855" y="745560"/>
            <a:ext cx="8716123" cy="58062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6855" y="6551840"/>
            <a:ext cx="8863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Tulia Trails 11.21.16, Canon 18-55mm lens, 100iso, 1800s. Tulia, </a:t>
            </a:r>
            <a:r>
              <a:rPr lang="en-US" sz="1600" dirty="0" err="1"/>
              <a:t>Tx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31520" y="0"/>
            <a:ext cx="114604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DSLRs give amateur astronomers a cost effective opportunity to learn and grow with their craft.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03597" y="3417866"/>
            <a:ext cx="1747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73866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179363"/>
            <a:ext cx="11460480" cy="1058594"/>
          </a:xfrm>
        </p:spPr>
        <p:txBody>
          <a:bodyPr>
            <a:normAutofit/>
          </a:bodyPr>
          <a:lstStyle/>
          <a:p>
            <a:r>
              <a:rPr lang="en-US" sz="2800" dirty="0"/>
              <a:t>CCDs are the more appropriate tool for scientific work and imaging of very faint/distant objects, but cost more in time and money.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493" y="1237967"/>
            <a:ext cx="5486400" cy="5283403"/>
          </a:xfrm>
          <a:prstGeom prst="rect">
            <a:avLst/>
          </a:prstGeom>
        </p:spPr>
      </p:pic>
      <p:pic>
        <p:nvPicPr>
          <p:cNvPr id="7" name="Picture 6" descr="Copied from " title="Tabl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1237957"/>
            <a:ext cx="11410551" cy="4127110"/>
          </a:xfrm>
          <a:prstGeom prst="rect">
            <a:avLst/>
          </a:prstGeom>
        </p:spPr>
      </p:pic>
      <p:sp useBgFill="1">
        <p:nvSpPr>
          <p:cNvPr id="8" name="TextBox 7" title="Table 1"/>
          <p:cNvSpPr txBox="1"/>
          <p:nvPr/>
        </p:nvSpPr>
        <p:spPr>
          <a:xfrm>
            <a:off x="731520" y="5343054"/>
            <a:ext cx="10894876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fontAlgn="base"/>
            <a:r>
              <a:rPr lang="en-US" dirty="0"/>
              <a:t>Table 1. Copied from Allan, H. (2013). </a:t>
            </a:r>
            <a:r>
              <a:rPr lang="en-US" i="1" dirty="0"/>
              <a:t>Getting Started: Long Exposure Astrophotography</a:t>
            </a:r>
            <a:r>
              <a:rPr lang="en-US" dirty="0"/>
              <a:t> (p. 75). Huntsville, </a:t>
            </a:r>
            <a:r>
              <a:rPr lang="en-US" dirty="0" err="1"/>
              <a:t>Tx</a:t>
            </a:r>
            <a:r>
              <a:rPr lang="en-US" dirty="0"/>
              <a:t>: Allan Hall.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90493" y="6443570"/>
            <a:ext cx="5405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Horsehead Nebula. 11.13.2016, CCD,  20” tele, Skyview </a:t>
            </a:r>
            <a:r>
              <a:rPr lang="en-US" sz="1600" dirty="0" err="1"/>
              <a:t>Obs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9133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690" y="0"/>
            <a:ext cx="11425310" cy="1252025"/>
          </a:xfrm>
        </p:spPr>
        <p:txBody>
          <a:bodyPr>
            <a:normAutofit/>
          </a:bodyPr>
          <a:lstStyle/>
          <a:p>
            <a:r>
              <a:rPr lang="en-US" sz="2500" dirty="0"/>
              <a:t>DSLR cameras use an optical design with a </a:t>
            </a:r>
            <a:r>
              <a:rPr lang="en-US" sz="2500" dirty="0"/>
              <a:t>reflex mirror</a:t>
            </a:r>
            <a:r>
              <a:rPr lang="en-US" sz="2500" dirty="0"/>
              <a:t> that opens and closes opposite the shutter to view/capture the image</a:t>
            </a:r>
          </a:p>
        </p:txBody>
      </p:sp>
      <p:pic>
        <p:nvPicPr>
          <p:cNvPr id="4" name="Picture 12" descr="Pgt1Y.jpg (620×250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945" y="1252025"/>
            <a:ext cx="8182681" cy="329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0721" y="4551493"/>
            <a:ext cx="5809128" cy="1252025"/>
          </a:xfrm>
          <a:prstGeom prst="rect">
            <a:avLst/>
          </a:prstGeom>
          <a:noFill/>
        </p:spPr>
        <p:txBody>
          <a:bodyPr wrap="square" numCol="2" spcCol="0" rtlCol="0"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Lens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Reflex Mirror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Matte focusing screen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Pentaprism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Eyepiece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Focal Plane Shutter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Sensor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26626" y="1698171"/>
            <a:ext cx="167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https://i.imgur.com/Pgt1Y.jpg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32779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5494" y="225286"/>
            <a:ext cx="1145650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Using a camera allows more control of the user’s budget and versatility of use.</a:t>
            </a:r>
          </a:p>
          <a:p>
            <a:r>
              <a:rPr lang="en-US" sz="2500" dirty="0"/>
              <a:t>You can capture beautiful images with little more than a camera and a sturdy tripod.</a:t>
            </a:r>
          </a:p>
          <a:p>
            <a:endParaRPr lang="en-US" sz="2500" dirty="0"/>
          </a:p>
        </p:txBody>
      </p:sp>
      <p:pic>
        <p:nvPicPr>
          <p:cNvPr id="1030" name="Picture 6" descr="http://www.diyphotography.net/files/images/3/pinhole_janne_in_osaka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93" y="1246385"/>
            <a:ext cx="3084321" cy="205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1425" y="3291980"/>
            <a:ext cx="4286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http://www.diyphotography.net/files/images/3/pinhole_janne_in_osaka_0.jpg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839986" y="3490047"/>
            <a:ext cx="4352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http://images.gizmag.com/hero/fujifilm-pma-2010.jpg</a:t>
            </a:r>
            <a:endParaRPr lang="en-US" sz="1400" dirty="0"/>
          </a:p>
        </p:txBody>
      </p:sp>
      <p:pic>
        <p:nvPicPr>
          <p:cNvPr id="1028" name="Picture 4" descr="http://images.gizmag.com/hero/fujifilm-pma-2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986" y="1043065"/>
            <a:ext cx="4352014" cy="244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075" y="3517376"/>
            <a:ext cx="4943097" cy="329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31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200" y="446136"/>
            <a:ext cx="8951597" cy="596314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620200" y="6423373"/>
            <a:ext cx="895159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/>
              <a:t>Full Moon, 11.14.2016. Canon, 100iso, 6/125s, 75-300mm lens, Skyview</a:t>
            </a:r>
          </a:p>
        </p:txBody>
      </p:sp>
    </p:spTree>
    <p:extLst>
      <p:ext uri="{BB962C8B-B14F-4D97-AF65-F5344CB8AC3E}">
        <p14:creationId xmlns:p14="http://schemas.microsoft.com/office/powerpoint/2010/main" val="2938271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6" title="Crop Mark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038446" y="1749415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709" r="1" b="16793"/>
          <a:stretch/>
        </p:blipFill>
        <p:spPr>
          <a:xfrm>
            <a:off x="160868" y="160867"/>
            <a:ext cx="10908160" cy="57768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868" y="5937724"/>
            <a:ext cx="7216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Full Moon Path 11.14.2016, Canon 75-300mm lens, 100iso 1/125s, Skyview </a:t>
            </a:r>
            <a:r>
              <a:rPr lang="en-US" sz="1600" dirty="0" err="1"/>
              <a:t>Obs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11691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53" y="861774"/>
            <a:ext cx="8514299" cy="56700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9254" y="0"/>
            <a:ext cx="114627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DSLR cameras can give beginners experience in how exposure and the amount of light entering the sensor can affect an image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9253" y="6531838"/>
            <a:ext cx="8514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Full Moon Rising, 11.14.16, Canon 18-55mm lens, 100iso-3/125s, 200iso-3/125s, Skyview </a:t>
            </a:r>
            <a:r>
              <a:rPr lang="en-US" sz="1600" dirty="0" err="1"/>
              <a:t>Obs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9425354" y="1041009"/>
            <a:ext cx="24759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can capture beautiful images with nothing but a camera and a sturdy tripod: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778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763424" y="480515"/>
            <a:ext cx="8665150" cy="58923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424" y="6372817"/>
            <a:ext cx="8665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Tulia Barn 11.21.2016, </a:t>
            </a:r>
            <a:r>
              <a:rPr lang="en-US" dirty="0"/>
              <a:t>Canon 18-55mm lens, 1600iso, 10s. Tulia, </a:t>
            </a:r>
            <a:r>
              <a:rPr lang="en-US" dirty="0" err="1"/>
              <a:t>Tx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621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297" y="168812"/>
            <a:ext cx="9590649" cy="63937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4228" y="6562578"/>
            <a:ext cx="7582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Farm House Sky 11.21.16, Canon 18-55mm lens, 1600iso, 10s. Tulia, </a:t>
            </a:r>
            <a:r>
              <a:rPr lang="en-US" dirty="0" err="1"/>
              <a:t>Tx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877099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2522</TotalTime>
  <Words>369</Words>
  <Application>Microsoft Office PowerPoint</Application>
  <PresentationFormat>Widescreen</PresentationFormat>
  <Paragraphs>33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Franklin Gothic Book</vt:lpstr>
      <vt:lpstr>Crop</vt:lpstr>
      <vt:lpstr>An argument for the Use of digital slr cameras for amateur astro-photographers, with a collection of images</vt:lpstr>
      <vt:lpstr>CCDs are the more appropriate tool for scientific work and imaging of very faint/distant objects, but cost more in time and money.</vt:lpstr>
      <vt:lpstr>DSLR cameras use an optical design with a reflex mirror that opens and closes opposite the shutter to view/capture the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argument for the use of digital slr cameras over ccds for beginning and hobbyist astronomers</dc:title>
  <dc:creator>Sam Steelman</dc:creator>
  <cp:lastModifiedBy>Sam Steelman</cp:lastModifiedBy>
  <cp:revision>44</cp:revision>
  <dcterms:created xsi:type="dcterms:W3CDTF">2016-11-26T00:38:11Z</dcterms:created>
  <dcterms:modified xsi:type="dcterms:W3CDTF">2016-12-01T18:26:54Z</dcterms:modified>
</cp:coreProperties>
</file>